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0" r:id="rId4"/>
    <p:sldId id="261" r:id="rId5"/>
    <p:sldId id="262" r:id="rId6"/>
    <p:sldId id="263" r:id="rId7"/>
    <p:sldId id="264" r:id="rId8"/>
    <p:sldId id="275" r:id="rId9"/>
    <p:sldId id="276" r:id="rId10"/>
    <p:sldId id="277" r:id="rId11"/>
    <p:sldId id="278" r:id="rId12"/>
    <p:sldId id="279" r:id="rId13"/>
    <p:sldId id="280" r:id="rId14"/>
    <p:sldId id="281" r:id="rId15"/>
    <p:sldId id="282" r:id="rId16"/>
    <p:sldId id="283" r:id="rId17"/>
    <p:sldId id="274"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3840" userDrawn="1">
          <p15:clr>
            <a:srgbClr val="A4A3A4"/>
          </p15:clr>
        </p15:guide>
        <p15:guide id="3" orient="horz" pos="2251" userDrawn="1">
          <p15:clr>
            <a:srgbClr val="A4A3A4"/>
          </p15:clr>
        </p15:guide>
        <p15:guide id="4" orient="horz" pos="4042" userDrawn="1">
          <p15:clr>
            <a:srgbClr val="A4A3A4"/>
          </p15:clr>
        </p15:guide>
        <p15:guide id="5" pos="6494" userDrawn="1">
          <p15:clr>
            <a:srgbClr val="A4A3A4"/>
          </p15:clr>
        </p15:guide>
        <p15:guide id="6" pos="10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F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618" y="78"/>
      </p:cViewPr>
      <p:guideLst>
        <p:guide orient="horz" pos="1049"/>
        <p:guide pos="3840"/>
        <p:guide orient="horz" pos="2251"/>
        <p:guide orient="horz" pos="4042"/>
        <p:guide pos="6494"/>
        <p:guide pos="10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5FC05-9797-451E-B7FF-984D92ABB74C}" type="datetimeFigureOut">
              <a:rPr lang="ru-RU" smtClean="0"/>
              <a:t>10.04.2021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DFEC1-8DA4-4F78-8D19-B152A0C92D01}" type="slidenum">
              <a:rPr lang="ru-RU" smtClean="0"/>
              <a:t>‹#›</a:t>
            </a:fld>
            <a:endParaRPr lang="ru-RU"/>
          </a:p>
        </p:txBody>
      </p:sp>
    </p:spTree>
    <p:extLst>
      <p:ext uri="{BB962C8B-B14F-4D97-AF65-F5344CB8AC3E}">
        <p14:creationId xmlns:p14="http://schemas.microsoft.com/office/powerpoint/2010/main" val="247495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9A5127-6BE5-4393-AD17-AD8B2DD16DC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774B99D-A901-4904-B794-6103241D1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A549B42-161E-4B2D-A458-D2F7F2CCA202}"/>
              </a:ext>
            </a:extLst>
          </p:cNvPr>
          <p:cNvSpPr>
            <a:spLocks noGrp="1"/>
          </p:cNvSpPr>
          <p:nvPr>
            <p:ph type="dt" sz="half" idx="10"/>
          </p:nvPr>
        </p:nvSpPr>
        <p:spPr/>
        <p:txBody>
          <a:bodyPr/>
          <a:lstStyle/>
          <a:p>
            <a:fld id="{AD791B14-304B-4BA2-AC32-E379C50A1E01}" type="datetime1">
              <a:rPr lang="ru-RU" smtClean="0"/>
              <a:t>10.04.2021</a:t>
            </a:fld>
            <a:endParaRPr lang="ru-RU"/>
          </a:p>
        </p:txBody>
      </p:sp>
      <p:sp>
        <p:nvSpPr>
          <p:cNvPr id="5" name="Нижний колонтитул 4">
            <a:extLst>
              <a:ext uri="{FF2B5EF4-FFF2-40B4-BE49-F238E27FC236}">
                <a16:creationId xmlns:a16="http://schemas.microsoft.com/office/drawing/2014/main" id="{66557F62-19A2-41EA-BC55-B46CD7A87BF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0482A9-635D-4E7E-B636-1BC5FD14D25C}"/>
              </a:ext>
            </a:extLst>
          </p:cNvPr>
          <p:cNvSpPr>
            <a:spLocks noGrp="1"/>
          </p:cNvSpPr>
          <p:nvPr>
            <p:ph type="sldNum" sz="quarter" idx="12"/>
          </p:nvPr>
        </p:nvSpPr>
        <p:spPr/>
        <p:txBody>
          <a:bodyPr/>
          <a:lstStyle/>
          <a:p>
            <a:fld id="{5CF3ECE8-A34A-46BF-BE32-6ACA05756B39}" type="slidenum">
              <a:rPr lang="ru-RU" smtClean="0"/>
              <a:t>‹#›</a:t>
            </a:fld>
            <a:endParaRPr lang="ru-RU"/>
          </a:p>
        </p:txBody>
      </p:sp>
    </p:spTree>
    <p:extLst>
      <p:ext uri="{BB962C8B-B14F-4D97-AF65-F5344CB8AC3E}">
        <p14:creationId xmlns:p14="http://schemas.microsoft.com/office/powerpoint/2010/main" val="410060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F2120F-20F5-46AB-B859-E38E3A171D6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EEF34E4-33BF-4E38-ACD4-AA2C34BE4D5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D27218-4917-47A8-9564-C6D5934C8EFC}"/>
              </a:ext>
            </a:extLst>
          </p:cNvPr>
          <p:cNvSpPr>
            <a:spLocks noGrp="1"/>
          </p:cNvSpPr>
          <p:nvPr>
            <p:ph type="dt" sz="half" idx="10"/>
          </p:nvPr>
        </p:nvSpPr>
        <p:spPr/>
        <p:txBody>
          <a:bodyPr/>
          <a:lstStyle/>
          <a:p>
            <a:fld id="{DB357D27-1325-4A52-9FCC-36E5EB85A9BF}" type="datetime1">
              <a:rPr lang="ru-RU" smtClean="0"/>
              <a:t>10.04.2021</a:t>
            </a:fld>
            <a:endParaRPr lang="ru-RU"/>
          </a:p>
        </p:txBody>
      </p:sp>
      <p:sp>
        <p:nvSpPr>
          <p:cNvPr id="5" name="Нижний колонтитул 4">
            <a:extLst>
              <a:ext uri="{FF2B5EF4-FFF2-40B4-BE49-F238E27FC236}">
                <a16:creationId xmlns:a16="http://schemas.microsoft.com/office/drawing/2014/main" id="{01939FC7-D33B-47D4-AF97-2E967FCDB8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1CE2A02-BFDA-4E23-AA95-BCCBE33EB95C}"/>
              </a:ext>
            </a:extLst>
          </p:cNvPr>
          <p:cNvSpPr>
            <a:spLocks noGrp="1"/>
          </p:cNvSpPr>
          <p:nvPr>
            <p:ph type="sldNum" sz="quarter" idx="12"/>
          </p:nvPr>
        </p:nvSpPr>
        <p:spPr/>
        <p:txBody>
          <a:bodyPr/>
          <a:lstStyle/>
          <a:p>
            <a:fld id="{5CF3ECE8-A34A-46BF-BE32-6ACA05756B39}" type="slidenum">
              <a:rPr lang="ru-RU" smtClean="0"/>
              <a:t>‹#›</a:t>
            </a:fld>
            <a:endParaRPr lang="ru-RU"/>
          </a:p>
        </p:txBody>
      </p:sp>
    </p:spTree>
    <p:extLst>
      <p:ext uri="{BB962C8B-B14F-4D97-AF65-F5344CB8AC3E}">
        <p14:creationId xmlns:p14="http://schemas.microsoft.com/office/powerpoint/2010/main" val="50050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F184F73-5BA9-4414-922F-569678B45E2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E401CAF-186B-4309-AFC4-AD979FDA26D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1CE04DE-5233-4077-A867-8A5FE9AA00D2}"/>
              </a:ext>
            </a:extLst>
          </p:cNvPr>
          <p:cNvSpPr>
            <a:spLocks noGrp="1"/>
          </p:cNvSpPr>
          <p:nvPr>
            <p:ph type="dt" sz="half" idx="10"/>
          </p:nvPr>
        </p:nvSpPr>
        <p:spPr/>
        <p:txBody>
          <a:bodyPr/>
          <a:lstStyle/>
          <a:p>
            <a:fld id="{0B02020A-69F9-4166-A62D-EA7DF238E63F}" type="datetime1">
              <a:rPr lang="ru-RU" smtClean="0"/>
              <a:t>10.04.2021</a:t>
            </a:fld>
            <a:endParaRPr lang="ru-RU"/>
          </a:p>
        </p:txBody>
      </p:sp>
      <p:sp>
        <p:nvSpPr>
          <p:cNvPr id="5" name="Нижний колонтитул 4">
            <a:extLst>
              <a:ext uri="{FF2B5EF4-FFF2-40B4-BE49-F238E27FC236}">
                <a16:creationId xmlns:a16="http://schemas.microsoft.com/office/drawing/2014/main" id="{F6E03AD7-AD60-4EEC-BCD6-677902F9EE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95D7BC-D124-48EE-9E55-A3444D1BFD56}"/>
              </a:ext>
            </a:extLst>
          </p:cNvPr>
          <p:cNvSpPr>
            <a:spLocks noGrp="1"/>
          </p:cNvSpPr>
          <p:nvPr>
            <p:ph type="sldNum" sz="quarter" idx="12"/>
          </p:nvPr>
        </p:nvSpPr>
        <p:spPr/>
        <p:txBody>
          <a:bodyPr/>
          <a:lstStyle/>
          <a:p>
            <a:fld id="{5CF3ECE8-A34A-46BF-BE32-6ACA05756B39}" type="slidenum">
              <a:rPr lang="ru-RU" smtClean="0"/>
              <a:t>‹#›</a:t>
            </a:fld>
            <a:endParaRPr lang="ru-RU"/>
          </a:p>
        </p:txBody>
      </p:sp>
    </p:spTree>
    <p:extLst>
      <p:ext uri="{BB962C8B-B14F-4D97-AF65-F5344CB8AC3E}">
        <p14:creationId xmlns:p14="http://schemas.microsoft.com/office/powerpoint/2010/main" val="197159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AED4D6-286E-469D-8835-3848F575A3E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FB1E880-8610-42B5-984B-FE911AA9866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FF0BF7D-D964-435C-8D8D-1EB733D672A1}"/>
              </a:ext>
            </a:extLst>
          </p:cNvPr>
          <p:cNvSpPr>
            <a:spLocks noGrp="1"/>
          </p:cNvSpPr>
          <p:nvPr>
            <p:ph type="dt" sz="half" idx="10"/>
          </p:nvPr>
        </p:nvSpPr>
        <p:spPr/>
        <p:txBody>
          <a:bodyPr/>
          <a:lstStyle/>
          <a:p>
            <a:fld id="{31EA3F9E-ABFE-4239-9771-D430AD15BB4F}" type="datetime1">
              <a:rPr lang="ru-RU" smtClean="0"/>
              <a:t>10.04.2021</a:t>
            </a:fld>
            <a:endParaRPr lang="ru-RU"/>
          </a:p>
        </p:txBody>
      </p:sp>
      <p:sp>
        <p:nvSpPr>
          <p:cNvPr id="5" name="Нижний колонтитул 4">
            <a:extLst>
              <a:ext uri="{FF2B5EF4-FFF2-40B4-BE49-F238E27FC236}">
                <a16:creationId xmlns:a16="http://schemas.microsoft.com/office/drawing/2014/main" id="{0CDE6BEF-9839-4734-A77E-9F927C5BAE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D5A7F59-45B7-457A-ACF8-DAD9EA9F5597}"/>
              </a:ext>
            </a:extLst>
          </p:cNvPr>
          <p:cNvSpPr>
            <a:spLocks noGrp="1"/>
          </p:cNvSpPr>
          <p:nvPr>
            <p:ph type="sldNum" sz="quarter" idx="12"/>
          </p:nvPr>
        </p:nvSpPr>
        <p:spPr/>
        <p:txBody>
          <a:bodyPr/>
          <a:lstStyle/>
          <a:p>
            <a:fld id="{5CF3ECE8-A34A-46BF-BE32-6ACA05756B39}" type="slidenum">
              <a:rPr lang="ru-RU" smtClean="0"/>
              <a:t>‹#›</a:t>
            </a:fld>
            <a:endParaRPr lang="ru-RU"/>
          </a:p>
        </p:txBody>
      </p:sp>
    </p:spTree>
    <p:extLst>
      <p:ext uri="{BB962C8B-B14F-4D97-AF65-F5344CB8AC3E}">
        <p14:creationId xmlns:p14="http://schemas.microsoft.com/office/powerpoint/2010/main" val="340947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A67701D7-619E-4546-BF95-3D3D17F73A43}"/>
              </a:ext>
            </a:extLst>
          </p:cNvPr>
          <p:cNvSpPr>
            <a:spLocks noGrp="1"/>
          </p:cNvSpPr>
          <p:nvPr>
            <p:ph type="sldNum" sz="quarter" idx="12"/>
          </p:nvPr>
        </p:nvSpPr>
        <p:spPr>
          <a:xfrm>
            <a:off x="9262242" y="241738"/>
            <a:ext cx="2743200" cy="365125"/>
          </a:xfrm>
        </p:spPr>
        <p:txBody>
          <a:bodyPr/>
          <a:lstStyle>
            <a:lvl1pPr>
              <a:defRPr sz="1600">
                <a:solidFill>
                  <a:schemeClr val="bg1">
                    <a:lumMod val="65000"/>
                  </a:schemeClr>
                </a:solidFill>
                <a:latin typeface="Arial" panose="020B0604020202020204" pitchFamily="34" charset="0"/>
                <a:cs typeface="Arial" panose="020B0604020202020204" pitchFamily="34" charset="0"/>
              </a:defRPr>
            </a:lvl1pPr>
          </a:lstStyle>
          <a:p>
            <a:fld id="{5CF3ECE8-A34A-46BF-BE32-6ACA05756B39}" type="slidenum">
              <a:rPr lang="ru-RU" smtClean="0"/>
              <a:pPr/>
              <a:t>‹#›</a:t>
            </a:fld>
            <a:endParaRPr lang="ru-RU" dirty="0"/>
          </a:p>
        </p:txBody>
      </p:sp>
      <p:pic>
        <p:nvPicPr>
          <p:cNvPr id="7" name="Picture 10" descr="logotip kafedry 200">
            <a:extLst>
              <a:ext uri="{FF2B5EF4-FFF2-40B4-BE49-F238E27FC236}">
                <a16:creationId xmlns:a16="http://schemas.microsoft.com/office/drawing/2014/main" id="{0011902A-9765-4B62-95FF-B320BF319A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47" y="136525"/>
            <a:ext cx="909637"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A605F67-A9A9-4F00-B585-CA6D8D0ABEB8}"/>
              </a:ext>
            </a:extLst>
          </p:cNvPr>
          <p:cNvSpPr txBox="1"/>
          <p:nvPr userDrawn="1"/>
        </p:nvSpPr>
        <p:spPr>
          <a:xfrm>
            <a:off x="996184" y="283697"/>
            <a:ext cx="10426262" cy="646331"/>
          </a:xfrm>
          <a:prstGeom prst="rect">
            <a:avLst/>
          </a:prstGeom>
          <a:noFill/>
        </p:spPr>
        <p:txBody>
          <a:bodyPr wrap="square" rtlCol="0">
            <a:spAutoFit/>
          </a:bodyPr>
          <a:lstStyle/>
          <a:p>
            <a:r>
              <a:rPr lang="ru-RU" dirty="0" err="1">
                <a:latin typeface="Arial" panose="020B0604020202020204" pitchFamily="34" charset="0"/>
                <a:cs typeface="Arial" panose="020B0604020202020204" pitchFamily="34" charset="0"/>
              </a:rPr>
              <a:t>Електронний</a:t>
            </a:r>
            <a:r>
              <a:rPr lang="ru-RU" dirty="0">
                <a:latin typeface="Arial" panose="020B0604020202020204" pitchFamily="34" charset="0"/>
                <a:cs typeface="Arial" panose="020B0604020202020204" pitchFamily="34" charset="0"/>
              </a:rPr>
              <a:t> кампус КП</a:t>
            </a:r>
            <a:r>
              <a:rPr lang="uk-UA" dirty="0">
                <a:latin typeface="Arial" panose="020B0604020202020204" pitchFamily="34" charset="0"/>
                <a:cs typeface="Arial" panose="020B0604020202020204" pitchFamily="34" charset="0"/>
              </a:rPr>
              <a:t>І ім. Ігоря Сікорського</a:t>
            </a:r>
          </a:p>
          <a:p>
            <a:r>
              <a:rPr lang="uk-UA" dirty="0">
                <a:latin typeface="Arial" panose="020B0604020202020204" pitchFamily="34" charset="0"/>
                <a:cs typeface="Arial" panose="020B0604020202020204" pitchFamily="34" charset="0"/>
              </a:rPr>
              <a:t>Модуль «Вибір дисциплін»</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952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DEE04E-688D-4015-B0E6-CCAE9938D5E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DD288C0-5B42-4D73-B852-F35E860FD7D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C25ED0D-E1B6-42FA-A807-E09954B5059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0820113-DF89-4E10-8999-F054345F56E2}"/>
              </a:ext>
            </a:extLst>
          </p:cNvPr>
          <p:cNvSpPr>
            <a:spLocks noGrp="1"/>
          </p:cNvSpPr>
          <p:nvPr>
            <p:ph type="dt" sz="half" idx="10"/>
          </p:nvPr>
        </p:nvSpPr>
        <p:spPr/>
        <p:txBody>
          <a:bodyPr/>
          <a:lstStyle/>
          <a:p>
            <a:fld id="{2DE789B4-650F-4A34-B7CC-9B5B37B43D98}" type="datetime1">
              <a:rPr lang="ru-RU" smtClean="0"/>
              <a:t>10.04.2021</a:t>
            </a:fld>
            <a:endParaRPr lang="ru-RU"/>
          </a:p>
        </p:txBody>
      </p:sp>
      <p:sp>
        <p:nvSpPr>
          <p:cNvPr id="6" name="Нижний колонтитул 5">
            <a:extLst>
              <a:ext uri="{FF2B5EF4-FFF2-40B4-BE49-F238E27FC236}">
                <a16:creationId xmlns:a16="http://schemas.microsoft.com/office/drawing/2014/main" id="{5F0E92F5-C71C-461C-8A45-63F3E8DFF33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8E9D203-8F4A-4B52-8BE5-91461B0C2BA4}"/>
              </a:ext>
            </a:extLst>
          </p:cNvPr>
          <p:cNvSpPr>
            <a:spLocks noGrp="1"/>
          </p:cNvSpPr>
          <p:nvPr>
            <p:ph type="sldNum" sz="quarter" idx="12"/>
          </p:nvPr>
        </p:nvSpPr>
        <p:spPr/>
        <p:txBody>
          <a:bodyPr/>
          <a:lstStyle/>
          <a:p>
            <a:fld id="{5CF3ECE8-A34A-46BF-BE32-6ACA05756B39}" type="slidenum">
              <a:rPr lang="ru-RU" smtClean="0"/>
              <a:t>‹#›</a:t>
            </a:fld>
            <a:endParaRPr lang="ru-RU"/>
          </a:p>
        </p:txBody>
      </p:sp>
    </p:spTree>
    <p:extLst>
      <p:ext uri="{BB962C8B-B14F-4D97-AF65-F5344CB8AC3E}">
        <p14:creationId xmlns:p14="http://schemas.microsoft.com/office/powerpoint/2010/main" val="257192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FF6F72-4961-41E2-9893-FA2776538B0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EA365A5-1694-402E-BAFD-99FAAA213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5D24B10-8597-4FCD-8D75-32D701D1624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B2302D0-B751-475B-8DF0-0591CCC44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D146155-05FA-4B7A-8C43-003A654CE09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3320CCB-7EDB-4F21-BA7F-66FAA75D0C68}"/>
              </a:ext>
            </a:extLst>
          </p:cNvPr>
          <p:cNvSpPr>
            <a:spLocks noGrp="1"/>
          </p:cNvSpPr>
          <p:nvPr>
            <p:ph type="dt" sz="half" idx="10"/>
          </p:nvPr>
        </p:nvSpPr>
        <p:spPr/>
        <p:txBody>
          <a:bodyPr/>
          <a:lstStyle/>
          <a:p>
            <a:fld id="{D600537A-9AA6-4313-92F3-8839A2FC4710}" type="datetime1">
              <a:rPr lang="ru-RU" smtClean="0"/>
              <a:t>10.04.2021</a:t>
            </a:fld>
            <a:endParaRPr lang="ru-RU"/>
          </a:p>
        </p:txBody>
      </p:sp>
      <p:sp>
        <p:nvSpPr>
          <p:cNvPr id="8" name="Нижний колонтитул 7">
            <a:extLst>
              <a:ext uri="{FF2B5EF4-FFF2-40B4-BE49-F238E27FC236}">
                <a16:creationId xmlns:a16="http://schemas.microsoft.com/office/drawing/2014/main" id="{4657692F-B521-4C5D-BCBC-6942BC822D4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30050DE-767D-45FD-AF40-149BA3E80AA9}"/>
              </a:ext>
            </a:extLst>
          </p:cNvPr>
          <p:cNvSpPr>
            <a:spLocks noGrp="1"/>
          </p:cNvSpPr>
          <p:nvPr>
            <p:ph type="sldNum" sz="quarter" idx="12"/>
          </p:nvPr>
        </p:nvSpPr>
        <p:spPr/>
        <p:txBody>
          <a:bodyPr/>
          <a:lstStyle/>
          <a:p>
            <a:fld id="{5CF3ECE8-A34A-46BF-BE32-6ACA05756B39}" type="slidenum">
              <a:rPr lang="ru-RU" smtClean="0"/>
              <a:t>‹#›</a:t>
            </a:fld>
            <a:endParaRPr lang="ru-RU"/>
          </a:p>
        </p:txBody>
      </p:sp>
    </p:spTree>
    <p:extLst>
      <p:ext uri="{BB962C8B-B14F-4D97-AF65-F5344CB8AC3E}">
        <p14:creationId xmlns:p14="http://schemas.microsoft.com/office/powerpoint/2010/main" val="212881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4ACF62-3A6B-413B-B132-3CA3AC2D209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DAE42D9-3E37-4E40-BD71-BD6CEB49618F}"/>
              </a:ext>
            </a:extLst>
          </p:cNvPr>
          <p:cNvSpPr>
            <a:spLocks noGrp="1"/>
          </p:cNvSpPr>
          <p:nvPr>
            <p:ph type="dt" sz="half" idx="10"/>
          </p:nvPr>
        </p:nvSpPr>
        <p:spPr/>
        <p:txBody>
          <a:bodyPr/>
          <a:lstStyle/>
          <a:p>
            <a:fld id="{26A173F8-009C-4179-98C2-C8FCA09AD77B}" type="datetime1">
              <a:rPr lang="ru-RU" smtClean="0"/>
              <a:t>10.04.2021</a:t>
            </a:fld>
            <a:endParaRPr lang="ru-RU"/>
          </a:p>
        </p:txBody>
      </p:sp>
      <p:sp>
        <p:nvSpPr>
          <p:cNvPr id="4" name="Нижний колонтитул 3">
            <a:extLst>
              <a:ext uri="{FF2B5EF4-FFF2-40B4-BE49-F238E27FC236}">
                <a16:creationId xmlns:a16="http://schemas.microsoft.com/office/drawing/2014/main" id="{41713E6A-E6C6-4415-8FC4-6A5FE7298D5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F6811EC-EB28-44D9-A6DB-7F0BB5F8B8E7}"/>
              </a:ext>
            </a:extLst>
          </p:cNvPr>
          <p:cNvSpPr>
            <a:spLocks noGrp="1"/>
          </p:cNvSpPr>
          <p:nvPr>
            <p:ph type="sldNum" sz="quarter" idx="12"/>
          </p:nvPr>
        </p:nvSpPr>
        <p:spPr/>
        <p:txBody>
          <a:bodyPr/>
          <a:lstStyle/>
          <a:p>
            <a:fld id="{5CF3ECE8-A34A-46BF-BE32-6ACA05756B39}" type="slidenum">
              <a:rPr lang="ru-RU" smtClean="0"/>
              <a:t>‹#›</a:t>
            </a:fld>
            <a:endParaRPr lang="ru-RU"/>
          </a:p>
        </p:txBody>
      </p:sp>
    </p:spTree>
    <p:extLst>
      <p:ext uri="{BB962C8B-B14F-4D97-AF65-F5344CB8AC3E}">
        <p14:creationId xmlns:p14="http://schemas.microsoft.com/office/powerpoint/2010/main" val="401716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01933ED-C03B-42AB-BE72-BE17FBE91126}"/>
              </a:ext>
            </a:extLst>
          </p:cNvPr>
          <p:cNvSpPr>
            <a:spLocks noGrp="1"/>
          </p:cNvSpPr>
          <p:nvPr>
            <p:ph type="dt" sz="half" idx="10"/>
          </p:nvPr>
        </p:nvSpPr>
        <p:spPr/>
        <p:txBody>
          <a:bodyPr/>
          <a:lstStyle/>
          <a:p>
            <a:fld id="{8C6BFAE7-9C23-4B09-8538-1A57C9B87B2D}" type="datetime1">
              <a:rPr lang="ru-RU" smtClean="0"/>
              <a:t>10.04.2021</a:t>
            </a:fld>
            <a:endParaRPr lang="ru-RU"/>
          </a:p>
        </p:txBody>
      </p:sp>
      <p:sp>
        <p:nvSpPr>
          <p:cNvPr id="3" name="Нижний колонтитул 2">
            <a:extLst>
              <a:ext uri="{FF2B5EF4-FFF2-40B4-BE49-F238E27FC236}">
                <a16:creationId xmlns:a16="http://schemas.microsoft.com/office/drawing/2014/main" id="{9A366017-A67B-4ECF-8C62-7C7374354A7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7672173-F3CF-41E1-8D73-1D9170BC4018}"/>
              </a:ext>
            </a:extLst>
          </p:cNvPr>
          <p:cNvSpPr>
            <a:spLocks noGrp="1"/>
          </p:cNvSpPr>
          <p:nvPr>
            <p:ph type="sldNum" sz="quarter" idx="12"/>
          </p:nvPr>
        </p:nvSpPr>
        <p:spPr/>
        <p:txBody>
          <a:bodyPr/>
          <a:lstStyle/>
          <a:p>
            <a:fld id="{5CF3ECE8-A34A-46BF-BE32-6ACA05756B39}" type="slidenum">
              <a:rPr lang="ru-RU" smtClean="0"/>
              <a:t>‹#›</a:t>
            </a:fld>
            <a:endParaRPr lang="ru-RU"/>
          </a:p>
        </p:txBody>
      </p:sp>
    </p:spTree>
    <p:extLst>
      <p:ext uri="{BB962C8B-B14F-4D97-AF65-F5344CB8AC3E}">
        <p14:creationId xmlns:p14="http://schemas.microsoft.com/office/powerpoint/2010/main" val="158735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DFB513-B020-418F-B188-04CE4030653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1F635D4-4416-4468-AC63-6E69C4B9B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9E73ADB-DC7F-4EA9-B951-005E11342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A28F09D-A83F-4866-80BE-28FCD0A31BCF}"/>
              </a:ext>
            </a:extLst>
          </p:cNvPr>
          <p:cNvSpPr>
            <a:spLocks noGrp="1"/>
          </p:cNvSpPr>
          <p:nvPr>
            <p:ph type="dt" sz="half" idx="10"/>
          </p:nvPr>
        </p:nvSpPr>
        <p:spPr/>
        <p:txBody>
          <a:bodyPr/>
          <a:lstStyle/>
          <a:p>
            <a:fld id="{04E9B828-9138-4BFD-95E3-21ACE8130CA2}" type="datetime1">
              <a:rPr lang="ru-RU" smtClean="0"/>
              <a:t>10.04.2021</a:t>
            </a:fld>
            <a:endParaRPr lang="ru-RU"/>
          </a:p>
        </p:txBody>
      </p:sp>
      <p:sp>
        <p:nvSpPr>
          <p:cNvPr id="6" name="Нижний колонтитул 5">
            <a:extLst>
              <a:ext uri="{FF2B5EF4-FFF2-40B4-BE49-F238E27FC236}">
                <a16:creationId xmlns:a16="http://schemas.microsoft.com/office/drawing/2014/main" id="{6FADA183-BC73-474E-BBC8-C4A5B3B79F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6CFBF7F-65A6-4A9B-988F-F8D53D4C3021}"/>
              </a:ext>
            </a:extLst>
          </p:cNvPr>
          <p:cNvSpPr>
            <a:spLocks noGrp="1"/>
          </p:cNvSpPr>
          <p:nvPr>
            <p:ph type="sldNum" sz="quarter" idx="12"/>
          </p:nvPr>
        </p:nvSpPr>
        <p:spPr/>
        <p:txBody>
          <a:bodyPr/>
          <a:lstStyle/>
          <a:p>
            <a:fld id="{5CF3ECE8-A34A-46BF-BE32-6ACA05756B39}" type="slidenum">
              <a:rPr lang="ru-RU" smtClean="0"/>
              <a:t>‹#›</a:t>
            </a:fld>
            <a:endParaRPr lang="ru-RU"/>
          </a:p>
        </p:txBody>
      </p:sp>
    </p:spTree>
    <p:extLst>
      <p:ext uri="{BB962C8B-B14F-4D97-AF65-F5344CB8AC3E}">
        <p14:creationId xmlns:p14="http://schemas.microsoft.com/office/powerpoint/2010/main" val="351421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E47C18-B374-4C59-877A-2F22BA7FEF7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2737CFD-707F-4F38-8115-8EA4117D28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DF26FB8-3DA6-46A4-B527-372B06D49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F9F3B22-793A-4ED8-8CF0-F38FCB1392F3}"/>
              </a:ext>
            </a:extLst>
          </p:cNvPr>
          <p:cNvSpPr>
            <a:spLocks noGrp="1"/>
          </p:cNvSpPr>
          <p:nvPr>
            <p:ph type="dt" sz="half" idx="10"/>
          </p:nvPr>
        </p:nvSpPr>
        <p:spPr/>
        <p:txBody>
          <a:bodyPr/>
          <a:lstStyle/>
          <a:p>
            <a:fld id="{2FBBC403-8242-4FCB-94F9-DEF08CF222D1}" type="datetime1">
              <a:rPr lang="ru-RU" smtClean="0"/>
              <a:t>10.04.2021</a:t>
            </a:fld>
            <a:endParaRPr lang="ru-RU"/>
          </a:p>
        </p:txBody>
      </p:sp>
      <p:sp>
        <p:nvSpPr>
          <p:cNvPr id="6" name="Нижний колонтитул 5">
            <a:extLst>
              <a:ext uri="{FF2B5EF4-FFF2-40B4-BE49-F238E27FC236}">
                <a16:creationId xmlns:a16="http://schemas.microsoft.com/office/drawing/2014/main" id="{7F8CED71-AC8C-4967-953B-20E6D9482C5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36F512F-2288-4245-BF57-B6B3A54C62B0}"/>
              </a:ext>
            </a:extLst>
          </p:cNvPr>
          <p:cNvSpPr>
            <a:spLocks noGrp="1"/>
          </p:cNvSpPr>
          <p:nvPr>
            <p:ph type="sldNum" sz="quarter" idx="12"/>
          </p:nvPr>
        </p:nvSpPr>
        <p:spPr/>
        <p:txBody>
          <a:bodyPr/>
          <a:lstStyle/>
          <a:p>
            <a:fld id="{5CF3ECE8-A34A-46BF-BE32-6ACA05756B39}" type="slidenum">
              <a:rPr lang="ru-RU" smtClean="0"/>
              <a:t>‹#›</a:t>
            </a:fld>
            <a:endParaRPr lang="ru-RU"/>
          </a:p>
        </p:txBody>
      </p:sp>
    </p:spTree>
    <p:extLst>
      <p:ext uri="{BB962C8B-B14F-4D97-AF65-F5344CB8AC3E}">
        <p14:creationId xmlns:p14="http://schemas.microsoft.com/office/powerpoint/2010/main" val="224534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745CC7-752F-4138-AC4E-02E709694C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066F2AF-9CE6-41B3-BF3F-4B63D3B16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FB5DDBF-FA29-4754-BA8A-03ECF6B7FB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E840B-EA49-4C6B-96A4-7936BA086216}" type="datetime1">
              <a:rPr lang="ru-RU" smtClean="0"/>
              <a:t>10.04.2021</a:t>
            </a:fld>
            <a:endParaRPr lang="ru-RU"/>
          </a:p>
        </p:txBody>
      </p:sp>
      <p:sp>
        <p:nvSpPr>
          <p:cNvPr id="5" name="Нижний колонтитул 4">
            <a:extLst>
              <a:ext uri="{FF2B5EF4-FFF2-40B4-BE49-F238E27FC236}">
                <a16:creationId xmlns:a16="http://schemas.microsoft.com/office/drawing/2014/main" id="{54F61790-78F3-4064-A40F-95F539869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3D366E9-8F79-418B-87D8-5DA1BB709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3ECE8-A34A-46BF-BE32-6ACA05756B39}" type="slidenum">
              <a:rPr lang="ru-RU" smtClean="0"/>
              <a:t>‹#›</a:t>
            </a:fld>
            <a:endParaRPr lang="ru-RU"/>
          </a:p>
        </p:txBody>
      </p:sp>
    </p:spTree>
    <p:extLst>
      <p:ext uri="{BB962C8B-B14F-4D97-AF65-F5344CB8AC3E}">
        <p14:creationId xmlns:p14="http://schemas.microsoft.com/office/powerpoint/2010/main" val="3380338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99A35096-6727-4856-B430-452796FDFDE9}"/>
              </a:ext>
            </a:extLst>
          </p:cNvPr>
          <p:cNvSpPr>
            <a:spLocks noGrp="1"/>
          </p:cNvSpPr>
          <p:nvPr>
            <p:ph type="subTitle" idx="1"/>
          </p:nvPr>
        </p:nvSpPr>
        <p:spPr>
          <a:xfrm>
            <a:off x="1524000" y="3075101"/>
            <a:ext cx="9144000" cy="1655762"/>
          </a:xfrm>
        </p:spPr>
        <p:txBody>
          <a:bodyPr>
            <a:normAutofit/>
          </a:bodyPr>
          <a:lstStyle/>
          <a:p>
            <a:r>
              <a:rPr lang="uk-UA" sz="2800" dirty="0">
                <a:latin typeface="Arial" panose="020B0604020202020204" pitchFamily="34" charset="0"/>
                <a:cs typeface="Arial" panose="020B0604020202020204" pitchFamily="34" charset="0"/>
              </a:rPr>
              <a:t>Вибір дисциплін із ЗУ-каталогу та Ф-каталогу студентами кафедри промислового маркетингу</a:t>
            </a:r>
          </a:p>
          <a:p>
            <a:r>
              <a:rPr lang="uk-UA" sz="2800" b="1" dirty="0">
                <a:latin typeface="Arial" panose="020B0604020202020204" pitchFamily="34" charset="0"/>
                <a:cs typeface="Arial" panose="020B0604020202020204" pitchFamily="34" charset="0"/>
              </a:rPr>
              <a:t>Електронний </a:t>
            </a:r>
            <a:r>
              <a:rPr lang="uk-UA" sz="2800" b="1" dirty="0" err="1">
                <a:latin typeface="Arial" panose="020B0604020202020204" pitchFamily="34" charset="0"/>
                <a:cs typeface="Arial" panose="020B0604020202020204" pitchFamily="34" charset="0"/>
              </a:rPr>
              <a:t>кампус</a:t>
            </a:r>
            <a:r>
              <a:rPr lang="uk-UA" sz="2800" b="1" dirty="0">
                <a:latin typeface="Arial" panose="020B0604020202020204" pitchFamily="34" charset="0"/>
                <a:cs typeface="Arial" panose="020B0604020202020204" pitchFamily="34" charset="0"/>
              </a:rPr>
              <a:t> КПІ ім. Ігоря Сікорського</a:t>
            </a:r>
            <a:endParaRPr lang="ru-RU" sz="2800" b="1"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9F03824D-21E5-4A23-876F-26963E13D751}"/>
              </a:ext>
            </a:extLst>
          </p:cNvPr>
          <p:cNvPicPr>
            <a:picLocks noChangeAspect="1"/>
          </p:cNvPicPr>
          <p:nvPr/>
        </p:nvPicPr>
        <p:blipFill rotWithShape="1">
          <a:blip r:embed="rId2"/>
          <a:srcRect l="34224" t="33564" r="34483" b="33333"/>
          <a:stretch/>
        </p:blipFill>
        <p:spPr>
          <a:xfrm>
            <a:off x="4466896" y="721761"/>
            <a:ext cx="3436883" cy="2045087"/>
          </a:xfrm>
          <a:prstGeom prst="rect">
            <a:avLst/>
          </a:prstGeom>
        </p:spPr>
      </p:pic>
      <p:pic>
        <p:nvPicPr>
          <p:cNvPr id="7" name="Рисунок 6">
            <a:extLst>
              <a:ext uri="{FF2B5EF4-FFF2-40B4-BE49-F238E27FC236}">
                <a16:creationId xmlns:a16="http://schemas.microsoft.com/office/drawing/2014/main" id="{059127AB-63FA-40B8-8FAD-C6DD4ED419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902" b="21122"/>
          <a:stretch/>
        </p:blipFill>
        <p:spPr>
          <a:xfrm>
            <a:off x="5137545" y="4601729"/>
            <a:ext cx="2095584" cy="1777619"/>
          </a:xfrm>
          <a:prstGeom prst="rect">
            <a:avLst/>
          </a:prstGeom>
        </p:spPr>
      </p:pic>
    </p:spTree>
    <p:extLst>
      <p:ext uri="{BB962C8B-B14F-4D97-AF65-F5344CB8AC3E}">
        <p14:creationId xmlns:p14="http://schemas.microsoft.com/office/powerpoint/2010/main" val="258368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10</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2499359" y="1097351"/>
            <a:ext cx="7036526"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ВКЛАДКА «Етапи» (Етап 2): вибір студентів</a:t>
            </a:r>
            <a:endParaRPr lang="ru-RU" sz="2400" b="1" dirty="0">
              <a:solidFill>
                <a:srgbClr val="FECF2A"/>
              </a:solidFill>
              <a:latin typeface="Arial" panose="020B0604020202020204" pitchFamily="34" charset="0"/>
              <a:cs typeface="Arial" panose="020B0604020202020204"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11" y="1547140"/>
            <a:ext cx="92583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C9FF87EF-88B5-4350-B08E-7BD1AD12E32B}"/>
              </a:ext>
            </a:extLst>
          </p:cNvPr>
          <p:cNvSpPr txBox="1"/>
          <p:nvPr/>
        </p:nvSpPr>
        <p:spPr>
          <a:xfrm>
            <a:off x="6017622" y="3174488"/>
            <a:ext cx="3900101" cy="3323987"/>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У вкладці «Етапи» (Етап 2), фахові вибіркові дисципліни.</a:t>
            </a:r>
            <a:br>
              <a:rPr lang="uk-UA" sz="1400" dirty="0">
                <a:latin typeface="Arial" panose="020B0604020202020204" pitchFamily="34" charset="0"/>
                <a:cs typeface="Arial" panose="020B0604020202020204" pitchFamily="34" charset="0"/>
              </a:rPr>
            </a:br>
            <a:r>
              <a:rPr lang="uk-UA" sz="1400" dirty="0">
                <a:latin typeface="Arial" panose="020B0604020202020204" pitchFamily="34" charset="0"/>
                <a:cs typeface="Arial" panose="020B0604020202020204" pitchFamily="34" charset="0"/>
              </a:rPr>
              <a:t>Голосування за дисципліни проходить у 5 етапів. На 2-му етапі здійснюється первинний вибір дисциплін та попередньо формуються групи для вивчення.</a:t>
            </a:r>
            <a:br>
              <a:rPr lang="uk-UA" sz="1400" dirty="0">
                <a:latin typeface="Arial" panose="020B0604020202020204" pitchFamily="34" charset="0"/>
                <a:cs typeface="Arial" panose="020B0604020202020204" pitchFamily="34" charset="0"/>
              </a:rPr>
            </a:br>
            <a:r>
              <a:rPr lang="uk-UA" sz="1400" dirty="0">
                <a:latin typeface="Arial" panose="020B0604020202020204" pitchFamily="34" charset="0"/>
                <a:cs typeface="Arial" panose="020B0604020202020204" pitchFamily="34" charset="0"/>
              </a:rPr>
              <a:t>На 3-му етапі підсумовуються результати 2-го етапу. На 4-му етапі відбувається друга хвиля голосування для студентів, які проголосували в недостатній кількості, щоб створити групу, і мають можливість змінити свій вибір, обираючи з тих дисциплін, групи за якими вже створені за результатами 2-го етапу. На 5-му етапі остаточно формуються групи для вивчення.</a:t>
            </a:r>
          </a:p>
        </p:txBody>
      </p:sp>
    </p:spTree>
    <p:extLst>
      <p:ext uri="{BB962C8B-B14F-4D97-AF65-F5344CB8AC3E}">
        <p14:creationId xmlns:p14="http://schemas.microsoft.com/office/powerpoint/2010/main" val="284554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CC5842E-9B18-4436-9B6A-712D0CCC1A2E}"/>
              </a:ext>
            </a:extLst>
          </p:cNvPr>
          <p:cNvPicPr>
            <a:picLocks noChangeAspect="1"/>
          </p:cNvPicPr>
          <p:nvPr/>
        </p:nvPicPr>
        <p:blipFill rotWithShape="1">
          <a:blip r:embed="rId2"/>
          <a:srcRect l="7414" t="40920" r="8362" b="5287"/>
          <a:stretch/>
        </p:blipFill>
        <p:spPr>
          <a:xfrm>
            <a:off x="4618916" y="4362267"/>
            <a:ext cx="5728136" cy="2057910"/>
          </a:xfrm>
          <a:prstGeom prst="rect">
            <a:avLst/>
          </a:prstGeom>
        </p:spPr>
      </p:pic>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11</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2499359" y="1097351"/>
            <a:ext cx="7036526"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ВКЛАДКА «Вибір дисциплін» у студентів</a:t>
            </a:r>
            <a:endParaRPr lang="ru-RU" sz="2400" b="1" dirty="0">
              <a:solidFill>
                <a:srgbClr val="FECF2A"/>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9FF87EF-88B5-4350-B08E-7BD1AD12E32B}"/>
              </a:ext>
            </a:extLst>
          </p:cNvPr>
          <p:cNvSpPr txBox="1"/>
          <p:nvPr/>
        </p:nvSpPr>
        <p:spPr>
          <a:xfrm>
            <a:off x="7881996" y="1729535"/>
            <a:ext cx="3900101" cy="2462213"/>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У вкладці «Вибір дисциплін» студенти можуть бачити блок дисциплін, що пропонуються до вибору. Дисципліни, що мають однакові форми контролю, семестри та кількість кредитів – подаються одним переліком.</a:t>
            </a:r>
            <a:br>
              <a:rPr lang="uk-UA" sz="1400" dirty="0">
                <a:latin typeface="Arial" panose="020B0604020202020204" pitchFamily="34" charset="0"/>
                <a:cs typeface="Arial" panose="020B0604020202020204" pitchFamily="34" charset="0"/>
              </a:rPr>
            </a:br>
            <a:r>
              <a:rPr lang="uk-UA" sz="1400" dirty="0">
                <a:latin typeface="Arial" panose="020B0604020202020204" pitchFamily="34" charset="0"/>
                <a:cs typeface="Arial" panose="020B0604020202020204" pitchFamily="34" charset="0"/>
              </a:rPr>
              <a:t>Студенти мають можливість обрати, натискаючи на кнопку «Обрати». Також вони мають можливість змінити свій вибір, видаливши попередньо обрану дисципліну та зробивши вибір вдруге.</a:t>
            </a:r>
          </a:p>
        </p:txBody>
      </p:sp>
      <p:pic>
        <p:nvPicPr>
          <p:cNvPr id="3" name="Рисунок 2">
            <a:extLst>
              <a:ext uri="{FF2B5EF4-FFF2-40B4-BE49-F238E27FC236}">
                <a16:creationId xmlns:a16="http://schemas.microsoft.com/office/drawing/2014/main" id="{67DAF101-A571-4870-A3D0-03E7D61E8D70}"/>
              </a:ext>
            </a:extLst>
          </p:cNvPr>
          <p:cNvPicPr>
            <a:picLocks noChangeAspect="1"/>
          </p:cNvPicPr>
          <p:nvPr/>
        </p:nvPicPr>
        <p:blipFill rotWithShape="1">
          <a:blip r:embed="rId3"/>
          <a:srcRect l="8017" t="8849" r="9569" b="13869"/>
          <a:stretch/>
        </p:blipFill>
        <p:spPr>
          <a:xfrm>
            <a:off x="1703388" y="1665288"/>
            <a:ext cx="5911410" cy="3118087"/>
          </a:xfrm>
          <a:prstGeom prst="rect">
            <a:avLst/>
          </a:prstGeom>
        </p:spPr>
      </p:pic>
      <p:sp>
        <p:nvSpPr>
          <p:cNvPr id="9" name="Прямоугольник 8">
            <a:extLst>
              <a:ext uri="{FF2B5EF4-FFF2-40B4-BE49-F238E27FC236}">
                <a16:creationId xmlns:a16="http://schemas.microsoft.com/office/drawing/2014/main" id="{A8E38A68-2BB8-4C57-BCB6-EFF7D20C2756}"/>
              </a:ext>
            </a:extLst>
          </p:cNvPr>
          <p:cNvSpPr/>
          <p:nvPr/>
        </p:nvSpPr>
        <p:spPr>
          <a:xfrm>
            <a:off x="3814354" y="1682706"/>
            <a:ext cx="2011680" cy="1809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1761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12</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1583235" y="1097351"/>
            <a:ext cx="8725990"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ВКЛАДКА «Вибір дисциплін» у студентів після вибору</a:t>
            </a:r>
            <a:endParaRPr lang="ru-RU" sz="2400" b="1" dirty="0">
              <a:solidFill>
                <a:srgbClr val="FECF2A"/>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91EFA030-9C61-48F9-83E3-B9A977D3E6D9}"/>
              </a:ext>
            </a:extLst>
          </p:cNvPr>
          <p:cNvPicPr>
            <a:picLocks noChangeAspect="1"/>
          </p:cNvPicPr>
          <p:nvPr/>
        </p:nvPicPr>
        <p:blipFill rotWithShape="1">
          <a:blip r:embed="rId2"/>
          <a:srcRect l="7586" t="10115" r="6811" b="6435"/>
          <a:stretch/>
        </p:blipFill>
        <p:spPr>
          <a:xfrm>
            <a:off x="1726019" y="1625309"/>
            <a:ext cx="8583206" cy="4706592"/>
          </a:xfrm>
          <a:prstGeom prst="rect">
            <a:avLst/>
          </a:prstGeom>
        </p:spPr>
      </p:pic>
      <p:sp>
        <p:nvSpPr>
          <p:cNvPr id="11" name="TextBox 10">
            <a:extLst>
              <a:ext uri="{FF2B5EF4-FFF2-40B4-BE49-F238E27FC236}">
                <a16:creationId xmlns:a16="http://schemas.microsoft.com/office/drawing/2014/main" id="{C9FF87EF-88B5-4350-B08E-7BD1AD12E32B}"/>
              </a:ext>
            </a:extLst>
          </p:cNvPr>
          <p:cNvSpPr txBox="1"/>
          <p:nvPr/>
        </p:nvSpPr>
        <p:spPr>
          <a:xfrm>
            <a:off x="7934177" y="4010833"/>
            <a:ext cx="3900101" cy="738664"/>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Після здійснення вибору у вкладці «Вибір дисциплін» відображається перелік обраних студентом дисциплін</a:t>
            </a:r>
          </a:p>
        </p:txBody>
      </p:sp>
      <p:sp>
        <p:nvSpPr>
          <p:cNvPr id="6" name="Прямоугольник 5">
            <a:extLst>
              <a:ext uri="{FF2B5EF4-FFF2-40B4-BE49-F238E27FC236}">
                <a16:creationId xmlns:a16="http://schemas.microsoft.com/office/drawing/2014/main" id="{64B53263-9BB5-4003-9D8E-76D76F58A71B}"/>
              </a:ext>
            </a:extLst>
          </p:cNvPr>
          <p:cNvSpPr/>
          <p:nvPr/>
        </p:nvSpPr>
        <p:spPr>
          <a:xfrm>
            <a:off x="4894217" y="1665288"/>
            <a:ext cx="2011680" cy="1809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5379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13</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1537062" y="885341"/>
            <a:ext cx="8725990"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5 етап вибору дисциплін</a:t>
            </a:r>
            <a:endParaRPr lang="ru-RU" sz="2400" b="1" dirty="0">
              <a:solidFill>
                <a:srgbClr val="FECF2A"/>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64B53263-9BB5-4003-9D8E-76D76F58A71B}"/>
              </a:ext>
            </a:extLst>
          </p:cNvPr>
          <p:cNvSpPr/>
          <p:nvPr/>
        </p:nvSpPr>
        <p:spPr>
          <a:xfrm>
            <a:off x="4894217" y="1665288"/>
            <a:ext cx="2011680" cy="1809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99512F28-F2E8-45B3-BC4D-7925AD964F94}"/>
              </a:ext>
            </a:extLst>
          </p:cNvPr>
          <p:cNvPicPr>
            <a:picLocks noChangeAspect="1"/>
          </p:cNvPicPr>
          <p:nvPr/>
        </p:nvPicPr>
        <p:blipFill>
          <a:blip r:embed="rId2"/>
          <a:stretch>
            <a:fillRect/>
          </a:stretch>
        </p:blipFill>
        <p:spPr>
          <a:xfrm>
            <a:off x="1309687" y="1342473"/>
            <a:ext cx="9572625" cy="5210175"/>
          </a:xfrm>
          <a:prstGeom prst="rect">
            <a:avLst/>
          </a:prstGeom>
        </p:spPr>
      </p:pic>
      <p:sp>
        <p:nvSpPr>
          <p:cNvPr id="12" name="TextBox 11">
            <a:extLst>
              <a:ext uri="{FF2B5EF4-FFF2-40B4-BE49-F238E27FC236}">
                <a16:creationId xmlns:a16="http://schemas.microsoft.com/office/drawing/2014/main" id="{EF4CA85F-70D0-459D-A55D-7EACA4CBF262}"/>
              </a:ext>
            </a:extLst>
          </p:cNvPr>
          <p:cNvSpPr txBox="1"/>
          <p:nvPr/>
        </p:nvSpPr>
        <p:spPr>
          <a:xfrm>
            <a:off x="7300263" y="5447735"/>
            <a:ext cx="3900101" cy="1169551"/>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Після закінчення 4-го етапу вибору (друга хвиля голосування для здобувачів) кафедра аналізує результати. Іноді здобувачі з різних причин не голосують, або голосують лише за окремі дисципліни. </a:t>
            </a:r>
          </a:p>
        </p:txBody>
      </p:sp>
    </p:spTree>
    <p:extLst>
      <p:ext uri="{BB962C8B-B14F-4D97-AF65-F5344CB8AC3E}">
        <p14:creationId xmlns:p14="http://schemas.microsoft.com/office/powerpoint/2010/main" val="54374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14</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1583235" y="1097351"/>
            <a:ext cx="8725990"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5 етап вибору дисциплін</a:t>
            </a:r>
            <a:endParaRPr lang="ru-RU" sz="2400" b="1" dirty="0">
              <a:solidFill>
                <a:srgbClr val="FECF2A"/>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64B53263-9BB5-4003-9D8E-76D76F58A71B}"/>
              </a:ext>
            </a:extLst>
          </p:cNvPr>
          <p:cNvSpPr/>
          <p:nvPr/>
        </p:nvSpPr>
        <p:spPr>
          <a:xfrm>
            <a:off x="4894217" y="1665288"/>
            <a:ext cx="2011680" cy="1809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6CF187D3-01AD-4685-80CD-314185CB3D2D}"/>
              </a:ext>
            </a:extLst>
          </p:cNvPr>
          <p:cNvPicPr>
            <a:picLocks noChangeAspect="1"/>
          </p:cNvPicPr>
          <p:nvPr/>
        </p:nvPicPr>
        <p:blipFill>
          <a:blip r:embed="rId2"/>
          <a:stretch>
            <a:fillRect/>
          </a:stretch>
        </p:blipFill>
        <p:spPr>
          <a:xfrm>
            <a:off x="1144036" y="1860138"/>
            <a:ext cx="4638675" cy="4962525"/>
          </a:xfrm>
          <a:prstGeom prst="rect">
            <a:avLst/>
          </a:prstGeom>
        </p:spPr>
      </p:pic>
      <p:pic>
        <p:nvPicPr>
          <p:cNvPr id="4" name="Рисунок 3">
            <a:extLst>
              <a:ext uri="{FF2B5EF4-FFF2-40B4-BE49-F238E27FC236}">
                <a16:creationId xmlns:a16="http://schemas.microsoft.com/office/drawing/2014/main" id="{AA4BD94E-4842-43AA-A692-F4CF675BF05F}"/>
              </a:ext>
            </a:extLst>
          </p:cNvPr>
          <p:cNvPicPr>
            <a:picLocks noChangeAspect="1"/>
          </p:cNvPicPr>
          <p:nvPr/>
        </p:nvPicPr>
        <p:blipFill>
          <a:blip r:embed="rId3"/>
          <a:stretch>
            <a:fillRect/>
          </a:stretch>
        </p:blipFill>
        <p:spPr>
          <a:xfrm>
            <a:off x="5530504" y="2147339"/>
            <a:ext cx="4391025" cy="4867275"/>
          </a:xfrm>
          <a:prstGeom prst="rect">
            <a:avLst/>
          </a:prstGeom>
        </p:spPr>
      </p:pic>
      <p:sp>
        <p:nvSpPr>
          <p:cNvPr id="9" name="TextBox 8">
            <a:extLst>
              <a:ext uri="{FF2B5EF4-FFF2-40B4-BE49-F238E27FC236}">
                <a16:creationId xmlns:a16="http://schemas.microsoft.com/office/drawing/2014/main" id="{9065C6F8-F51D-4B6D-A117-87998542279D}"/>
              </a:ext>
            </a:extLst>
          </p:cNvPr>
          <p:cNvSpPr txBox="1"/>
          <p:nvPr/>
        </p:nvSpPr>
        <p:spPr>
          <a:xfrm>
            <a:off x="7147863" y="5295335"/>
            <a:ext cx="3900101" cy="954107"/>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В такому випадку можливе проведення додаткового опитування здобувачів, які не змогли з якихось причин зробити вибір, щодо їх побажань.</a:t>
            </a:r>
          </a:p>
        </p:txBody>
      </p:sp>
    </p:spTree>
    <p:extLst>
      <p:ext uri="{BB962C8B-B14F-4D97-AF65-F5344CB8AC3E}">
        <p14:creationId xmlns:p14="http://schemas.microsoft.com/office/powerpoint/2010/main" val="88045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15</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1583235" y="1097351"/>
            <a:ext cx="8725990"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5 етап вибору дисциплін</a:t>
            </a:r>
            <a:endParaRPr lang="ru-RU" sz="2400" b="1" dirty="0">
              <a:solidFill>
                <a:srgbClr val="FECF2A"/>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64B53263-9BB5-4003-9D8E-76D76F58A71B}"/>
              </a:ext>
            </a:extLst>
          </p:cNvPr>
          <p:cNvSpPr/>
          <p:nvPr/>
        </p:nvSpPr>
        <p:spPr>
          <a:xfrm>
            <a:off x="4894217" y="1665288"/>
            <a:ext cx="2011680" cy="1809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id="{3DAFB29E-C0B8-4376-BEBC-8C5EF62CC439}"/>
              </a:ext>
            </a:extLst>
          </p:cNvPr>
          <p:cNvPicPr>
            <a:picLocks noChangeAspect="1"/>
          </p:cNvPicPr>
          <p:nvPr/>
        </p:nvPicPr>
        <p:blipFill>
          <a:blip r:embed="rId2"/>
          <a:stretch>
            <a:fillRect/>
          </a:stretch>
        </p:blipFill>
        <p:spPr>
          <a:xfrm>
            <a:off x="1583235" y="1559016"/>
            <a:ext cx="8429625" cy="5191125"/>
          </a:xfrm>
          <a:prstGeom prst="rect">
            <a:avLst/>
          </a:prstGeom>
        </p:spPr>
      </p:pic>
      <p:sp>
        <p:nvSpPr>
          <p:cNvPr id="10" name="TextBox 9">
            <a:extLst>
              <a:ext uri="{FF2B5EF4-FFF2-40B4-BE49-F238E27FC236}">
                <a16:creationId xmlns:a16="http://schemas.microsoft.com/office/drawing/2014/main" id="{01235710-EA7F-4B1C-82A6-DB1A6A6F317B}"/>
              </a:ext>
            </a:extLst>
          </p:cNvPr>
          <p:cNvSpPr txBox="1"/>
          <p:nvPr/>
        </p:nvSpPr>
        <p:spPr>
          <a:xfrm>
            <a:off x="7312191" y="3662434"/>
            <a:ext cx="3900101" cy="738664"/>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На основі опитування здобувачів кафедра дообирає дисципліни для студентів, щоб сформувати повноцінні групи.</a:t>
            </a:r>
          </a:p>
        </p:txBody>
      </p:sp>
    </p:spTree>
    <p:extLst>
      <p:ext uri="{BB962C8B-B14F-4D97-AF65-F5344CB8AC3E}">
        <p14:creationId xmlns:p14="http://schemas.microsoft.com/office/powerpoint/2010/main" val="319908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16</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1583235" y="1097351"/>
            <a:ext cx="8725990"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5 етап вибору дисциплін</a:t>
            </a:r>
            <a:endParaRPr lang="ru-RU" sz="2400" b="1" dirty="0">
              <a:solidFill>
                <a:srgbClr val="FECF2A"/>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64B53263-9BB5-4003-9D8E-76D76F58A71B}"/>
              </a:ext>
            </a:extLst>
          </p:cNvPr>
          <p:cNvSpPr/>
          <p:nvPr/>
        </p:nvSpPr>
        <p:spPr>
          <a:xfrm>
            <a:off x="4894217" y="1665288"/>
            <a:ext cx="2011680" cy="1809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719A75F5-1E89-4A96-B1AA-47A4B4C6A9F3}"/>
              </a:ext>
            </a:extLst>
          </p:cNvPr>
          <p:cNvPicPr>
            <a:picLocks noChangeAspect="1"/>
          </p:cNvPicPr>
          <p:nvPr/>
        </p:nvPicPr>
        <p:blipFill>
          <a:blip r:embed="rId2"/>
          <a:stretch>
            <a:fillRect/>
          </a:stretch>
        </p:blipFill>
        <p:spPr>
          <a:xfrm>
            <a:off x="1742394" y="2049504"/>
            <a:ext cx="8315325" cy="4124325"/>
          </a:xfrm>
          <a:prstGeom prst="rect">
            <a:avLst/>
          </a:prstGeom>
        </p:spPr>
      </p:pic>
      <p:sp>
        <p:nvSpPr>
          <p:cNvPr id="8" name="TextBox 7">
            <a:extLst>
              <a:ext uri="{FF2B5EF4-FFF2-40B4-BE49-F238E27FC236}">
                <a16:creationId xmlns:a16="http://schemas.microsoft.com/office/drawing/2014/main" id="{2678E60F-A9B9-4656-996C-3A4201020D0E}"/>
              </a:ext>
            </a:extLst>
          </p:cNvPr>
          <p:cNvSpPr txBox="1"/>
          <p:nvPr/>
        </p:nvSpPr>
        <p:spPr>
          <a:xfrm>
            <a:off x="8852452" y="651075"/>
            <a:ext cx="2989318" cy="3108543"/>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Група із сформованим вибором виглядає таким чином: жовтим позначено дисципліни, що студент обрав у першу хвилю, зеленим – дисципліни, обрані ним на другій хвилі, блакитним – дисципліни, обрані кафедрою за результатами додаткового опитування студентів або на основі відмови ними від вибору та на розсуд кафедри.</a:t>
            </a:r>
            <a:br>
              <a:rPr lang="en-US" sz="1400" dirty="0">
                <a:latin typeface="Arial" panose="020B0604020202020204" pitchFamily="34" charset="0"/>
                <a:cs typeface="Arial" panose="020B0604020202020204" pitchFamily="34" charset="0"/>
              </a:rPr>
            </a:br>
            <a:r>
              <a:rPr lang="uk-UA" sz="1400" dirty="0">
                <a:latin typeface="Arial" panose="020B0604020202020204" pitchFamily="34" charset="0"/>
                <a:cs typeface="Arial" panose="020B0604020202020204" pitchFamily="34" charset="0"/>
              </a:rPr>
              <a:t>Остаточний вибір дисциплін фіксується протоколом засідання кафедри.</a:t>
            </a:r>
          </a:p>
        </p:txBody>
      </p:sp>
    </p:spTree>
    <p:extLst>
      <p:ext uri="{BB962C8B-B14F-4D97-AF65-F5344CB8AC3E}">
        <p14:creationId xmlns:p14="http://schemas.microsoft.com/office/powerpoint/2010/main" val="113630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88CCC73-46F6-431F-A1E2-5D7D70B4E289}"/>
              </a:ext>
            </a:extLst>
          </p:cNvPr>
          <p:cNvSpPr>
            <a:spLocks noGrp="1"/>
          </p:cNvSpPr>
          <p:nvPr>
            <p:ph type="sldNum" sz="quarter" idx="12"/>
          </p:nvPr>
        </p:nvSpPr>
        <p:spPr/>
        <p:txBody>
          <a:bodyPr/>
          <a:lstStyle/>
          <a:p>
            <a:fld id="{5CF3ECE8-A34A-46BF-BE32-6ACA05756B39}" type="slidenum">
              <a:rPr lang="ru-RU" smtClean="0"/>
              <a:pPr/>
              <a:t>17</a:t>
            </a:fld>
            <a:endParaRPr lang="ru-RU" dirty="0"/>
          </a:p>
        </p:txBody>
      </p:sp>
      <p:sp>
        <p:nvSpPr>
          <p:cNvPr id="3" name="TextBox 2">
            <a:extLst>
              <a:ext uri="{FF2B5EF4-FFF2-40B4-BE49-F238E27FC236}">
                <a16:creationId xmlns:a16="http://schemas.microsoft.com/office/drawing/2014/main" id="{9E11343E-B008-42BF-8DA1-F5C0A62D587C}"/>
              </a:ext>
            </a:extLst>
          </p:cNvPr>
          <p:cNvSpPr txBox="1"/>
          <p:nvPr/>
        </p:nvSpPr>
        <p:spPr>
          <a:xfrm>
            <a:off x="4214948" y="3573463"/>
            <a:ext cx="3762103" cy="523220"/>
          </a:xfrm>
          <a:prstGeom prst="rect">
            <a:avLst/>
          </a:prstGeom>
          <a:solidFill>
            <a:srgbClr val="FECF2A"/>
          </a:solidFill>
        </p:spPr>
        <p:txBody>
          <a:bodyPr wrap="square" rtlCol="0">
            <a:spAutoFit/>
          </a:bodyPr>
          <a:lstStyle/>
          <a:p>
            <a:pPr algn="ctr"/>
            <a:r>
              <a:rPr lang="uk-UA" sz="2800" dirty="0">
                <a:latin typeface="Arial" panose="020B0604020202020204" pitchFamily="34" charset="0"/>
                <a:cs typeface="Arial" panose="020B0604020202020204" pitchFamily="34" charset="0"/>
              </a:rPr>
              <a:t>Д</a:t>
            </a:r>
            <a:r>
              <a:rPr lang="ru-RU" sz="2800" dirty="0" err="1">
                <a:latin typeface="Arial" panose="020B0604020202020204" pitchFamily="34" charset="0"/>
                <a:cs typeface="Arial" panose="020B0604020202020204" pitchFamily="34" charset="0"/>
              </a:rPr>
              <a:t>якуємо</a:t>
            </a:r>
            <a:r>
              <a:rPr lang="ru-RU" sz="2800" dirty="0">
                <a:latin typeface="Arial" panose="020B0604020202020204" pitchFamily="34" charset="0"/>
                <a:cs typeface="Arial" panose="020B0604020202020204" pitchFamily="34" charset="0"/>
              </a:rPr>
              <a:t> за </a:t>
            </a:r>
            <a:r>
              <a:rPr lang="ru-RU" sz="2800" dirty="0" err="1">
                <a:latin typeface="Arial" panose="020B0604020202020204" pitchFamily="34" charset="0"/>
                <a:cs typeface="Arial" panose="020B0604020202020204" pitchFamily="34" charset="0"/>
              </a:rPr>
              <a:t>увагу</a:t>
            </a:r>
            <a:r>
              <a:rPr lang="ru-RU"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8636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B7F623-8FC6-46D2-961C-56E21086B209}"/>
              </a:ext>
            </a:extLst>
          </p:cNvPr>
          <p:cNvSpPr txBox="1"/>
          <p:nvPr/>
        </p:nvSpPr>
        <p:spPr>
          <a:xfrm>
            <a:off x="2499359" y="1097351"/>
            <a:ext cx="7036526"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ГОЛОВНА СТОРІНКА</a:t>
            </a:r>
            <a:endParaRPr lang="ru-RU" sz="2400" b="1" dirty="0">
              <a:solidFill>
                <a:srgbClr val="FECF2A"/>
              </a:solidFill>
              <a:latin typeface="Arial" panose="020B0604020202020204" pitchFamily="34" charset="0"/>
              <a:cs typeface="Arial" panose="020B0604020202020204" pitchFamily="34" charset="0"/>
            </a:endParaRPr>
          </a:p>
        </p:txBody>
      </p:sp>
      <p:sp>
        <p:nvSpPr>
          <p:cNvPr id="7" name="Номер слайда 6">
            <a:extLst>
              <a:ext uri="{FF2B5EF4-FFF2-40B4-BE49-F238E27FC236}">
                <a16:creationId xmlns:a16="http://schemas.microsoft.com/office/drawing/2014/main" id="{2D3817F4-E3A3-468D-ABFB-B4CE60B75320}"/>
              </a:ext>
            </a:extLst>
          </p:cNvPr>
          <p:cNvSpPr>
            <a:spLocks noGrp="1"/>
          </p:cNvSpPr>
          <p:nvPr>
            <p:ph type="sldNum" sz="quarter" idx="12"/>
          </p:nvPr>
        </p:nvSpPr>
        <p:spPr/>
        <p:txBody>
          <a:bodyPr/>
          <a:lstStyle/>
          <a:p>
            <a:fld id="{5CF3ECE8-A34A-46BF-BE32-6ACA05756B39}" type="slidenum">
              <a:rPr lang="ru-RU" smtClean="0"/>
              <a:pPr/>
              <a:t>2</a:t>
            </a:fld>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98465"/>
            <a:ext cx="102108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C9FF87EF-88B5-4350-B08E-7BD1AD12E32B}"/>
              </a:ext>
            </a:extLst>
          </p:cNvPr>
          <p:cNvSpPr txBox="1"/>
          <p:nvPr/>
        </p:nvSpPr>
        <p:spPr>
          <a:xfrm>
            <a:off x="7777758" y="5334220"/>
            <a:ext cx="4032068" cy="1384995"/>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Робота в системі «Електронний </a:t>
            </a:r>
            <a:r>
              <a:rPr lang="uk-UA" sz="1400" dirty="0" err="1">
                <a:latin typeface="Arial" panose="020B0604020202020204" pitchFamily="34" charset="0"/>
                <a:cs typeface="Arial" panose="020B0604020202020204" pitchFamily="34" charset="0"/>
              </a:rPr>
              <a:t>кампус</a:t>
            </a:r>
            <a:r>
              <a:rPr lang="uk-UA" sz="1400" dirty="0">
                <a:latin typeface="Arial" panose="020B0604020202020204" pitchFamily="34" charset="0"/>
                <a:cs typeface="Arial" panose="020B0604020202020204" pitchFamily="34" charset="0"/>
              </a:rPr>
              <a:t>» адміністратора кафедри починається з головної сторінки</a:t>
            </a:r>
          </a:p>
          <a:p>
            <a:r>
              <a:rPr lang="uk-UA" sz="1400" dirty="0">
                <a:latin typeface="Arial" panose="020B0604020202020204" pitchFamily="34" charset="0"/>
                <a:cs typeface="Arial" panose="020B0604020202020204" pitchFamily="34" charset="0"/>
              </a:rPr>
              <a:t>Зліва можна побачити основні структурні елементи системи, серед яких головним є «Вибір дисциплін (</a:t>
            </a:r>
            <a:r>
              <a:rPr lang="uk-UA" sz="1400" dirty="0" err="1">
                <a:latin typeface="Arial" panose="020B0604020202020204" pitchFamily="34" charset="0"/>
                <a:cs typeface="Arial" panose="020B0604020202020204" pitchFamily="34" charset="0"/>
              </a:rPr>
              <a:t>адм</a:t>
            </a:r>
            <a:r>
              <a:rPr lang="uk-UA"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173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3</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2499359" y="1097351"/>
            <a:ext cx="7036526"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ВКЛАДКА «ВИБІР ДИСЦИПЛІН (АДМ.)»</a:t>
            </a:r>
            <a:endParaRPr lang="ru-RU" sz="2400" b="1" dirty="0">
              <a:solidFill>
                <a:srgbClr val="FECF2A"/>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08" y="1683726"/>
            <a:ext cx="91249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C9FF87EF-88B5-4350-B08E-7BD1AD12E32B}"/>
              </a:ext>
            </a:extLst>
          </p:cNvPr>
          <p:cNvSpPr txBox="1"/>
          <p:nvPr/>
        </p:nvSpPr>
        <p:spPr>
          <a:xfrm>
            <a:off x="8036524" y="3749457"/>
            <a:ext cx="4032068" cy="3108543"/>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У вкладці «Вибір дисциплін (</a:t>
            </a:r>
            <a:r>
              <a:rPr lang="uk-UA" sz="1400" dirty="0" err="1">
                <a:latin typeface="Arial" panose="020B0604020202020204" pitchFamily="34" charset="0"/>
                <a:cs typeface="Arial" panose="020B0604020202020204" pitchFamily="34" charset="0"/>
              </a:rPr>
              <a:t>адм</a:t>
            </a:r>
            <a:r>
              <a:rPr lang="uk-UA" sz="1400" dirty="0">
                <a:latin typeface="Arial" panose="020B0604020202020204" pitchFamily="34" charset="0"/>
                <a:cs typeface="Arial" panose="020B0604020202020204" pitchFamily="34" charset="0"/>
              </a:rPr>
              <a:t>.)», розділ «Адміністрування дисциплін (перелік дисциплін)» адміністратор кафедри може побачити перелік дисциплін ЗУ-каталогу, розміщених кафедрами інституту, які забезпечують викладання </a:t>
            </a:r>
            <a:r>
              <a:rPr lang="uk-UA" sz="1400" dirty="0" err="1">
                <a:latin typeface="Arial" panose="020B0604020202020204" pitchFamily="34" charset="0"/>
                <a:cs typeface="Arial" panose="020B0604020202020204" pitchFamily="34" charset="0"/>
              </a:rPr>
              <a:t>загальноуніверситетських</a:t>
            </a:r>
            <a:r>
              <a:rPr lang="uk-UA" sz="1400" dirty="0">
                <a:latin typeface="Arial" panose="020B0604020202020204" pitchFamily="34" charset="0"/>
                <a:cs typeface="Arial" panose="020B0604020202020204" pitchFamily="34" charset="0"/>
              </a:rPr>
              <a:t> дисциплін. Нижче розташовано перелік дисциплін Ф-каталогу кафедри.</a:t>
            </a:r>
          </a:p>
          <a:p>
            <a:r>
              <a:rPr lang="uk-UA" sz="1400" dirty="0">
                <a:latin typeface="Arial" panose="020B0604020202020204" pitchFamily="34" charset="0"/>
                <a:cs typeface="Arial" panose="020B0604020202020204" pitchFamily="34" charset="0"/>
              </a:rPr>
              <a:t>  Вкладки «Додати дисципліну», «Редагування дисциплін» та «Видалення дисциплін» є активними у період наповнення </a:t>
            </a:r>
            <a:r>
              <a:rPr lang="uk-UA" sz="1400" dirty="0" err="1">
                <a:latin typeface="Arial" panose="020B0604020202020204" pitchFamily="34" charset="0"/>
                <a:cs typeface="Arial" panose="020B0604020202020204" pitchFamily="34" charset="0"/>
              </a:rPr>
              <a:t>кампусу</a:t>
            </a:r>
            <a:r>
              <a:rPr lang="uk-UA" sz="1400" dirty="0">
                <a:latin typeface="Arial" panose="020B0604020202020204" pitchFamily="34" charset="0"/>
                <a:cs typeface="Arial" panose="020B0604020202020204" pitchFamily="34" charset="0"/>
              </a:rPr>
              <a:t> вибірковими дисциплінами, та блокуються під час здійснення вибору студентами.</a:t>
            </a:r>
          </a:p>
        </p:txBody>
      </p:sp>
    </p:spTree>
    <p:extLst>
      <p:ext uri="{BB962C8B-B14F-4D97-AF65-F5344CB8AC3E}">
        <p14:creationId xmlns:p14="http://schemas.microsoft.com/office/powerpoint/2010/main" val="63252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4</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2499359" y="1039343"/>
            <a:ext cx="7036526" cy="830997"/>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ВКЛАДКА «ВИБІР ДИСЦИПЛІН (АДМ.)»,  фахові дисципліни</a:t>
            </a:r>
            <a:endParaRPr lang="ru-RU" sz="2400" b="1" dirty="0">
              <a:solidFill>
                <a:srgbClr val="FECF2A"/>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35" y="1828066"/>
            <a:ext cx="90868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C9FF87EF-88B5-4350-B08E-7BD1AD12E32B}"/>
              </a:ext>
            </a:extLst>
          </p:cNvPr>
          <p:cNvSpPr txBox="1"/>
          <p:nvPr/>
        </p:nvSpPr>
        <p:spPr>
          <a:xfrm>
            <a:off x="7972363" y="2818025"/>
            <a:ext cx="4032068" cy="3754874"/>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У вкладці «Вибір дисциплін (</a:t>
            </a:r>
            <a:r>
              <a:rPr lang="uk-UA" sz="1400" dirty="0" err="1">
                <a:latin typeface="Arial" panose="020B0604020202020204" pitchFamily="34" charset="0"/>
                <a:cs typeface="Arial" panose="020B0604020202020204" pitchFamily="34" charset="0"/>
              </a:rPr>
              <a:t>адм</a:t>
            </a:r>
            <a:r>
              <a:rPr lang="uk-UA" sz="1400" dirty="0">
                <a:latin typeface="Arial" panose="020B0604020202020204" pitchFamily="34" charset="0"/>
                <a:cs typeface="Arial" panose="020B0604020202020204" pitchFamily="34" charset="0"/>
              </a:rPr>
              <a:t>).» нижче на сторінці розташовано перелік фахових вибіркових дисциплін, які пропонуються до вивчення кафедрою промислового маркетингу. </a:t>
            </a:r>
            <a:br>
              <a:rPr lang="uk-UA" sz="1400" dirty="0">
                <a:latin typeface="Arial" panose="020B0604020202020204" pitchFamily="34" charset="0"/>
                <a:cs typeface="Arial" panose="020B0604020202020204" pitchFamily="34" charset="0"/>
              </a:rPr>
            </a:br>
            <a:r>
              <a:rPr lang="uk-UA" sz="1400" dirty="0">
                <a:latin typeface="Arial" panose="020B0604020202020204" pitchFamily="34" charset="0"/>
                <a:cs typeface="Arial" panose="020B0604020202020204" pitchFamily="34" charset="0"/>
              </a:rPr>
              <a:t>    Вкладка демонструє назву дисципліни, семестр читання, кількість кредитів, форму контролю, кафедру, яка забезпечує викладання, обмеження щодо максимальної кількості студентів, які можуть вивчати дисципліну, та посилання на сторінку, де студенти можуть ознайомитись із Ф-каталогом дисциплін.</a:t>
            </a:r>
          </a:p>
          <a:p>
            <a:r>
              <a:rPr lang="uk-UA" sz="1400" dirty="0">
                <a:latin typeface="Arial" panose="020B0604020202020204" pitchFamily="34" charset="0"/>
                <a:cs typeface="Arial" panose="020B0604020202020204" pitchFamily="34" charset="0"/>
              </a:rPr>
              <a:t>    Перед початком вибору кафедрою проводиться ознайомча зустріч зі студентами, де розповідається процедура вибору, і викладачі представляють свої дисципліни.</a:t>
            </a:r>
          </a:p>
        </p:txBody>
      </p:sp>
    </p:spTree>
    <p:extLst>
      <p:ext uri="{BB962C8B-B14F-4D97-AF65-F5344CB8AC3E}">
        <p14:creationId xmlns:p14="http://schemas.microsoft.com/office/powerpoint/2010/main" val="56282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5</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2499359" y="1097351"/>
            <a:ext cx="7036526"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ВКЛАДКА «Адміністрування компонентів»</a:t>
            </a:r>
            <a:endParaRPr lang="ru-RU" sz="2400" b="1" dirty="0">
              <a:solidFill>
                <a:srgbClr val="FECF2A"/>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340" y="1824771"/>
            <a:ext cx="463867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589" y="2403362"/>
            <a:ext cx="72771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C9FF87EF-88B5-4350-B08E-7BD1AD12E32B}"/>
              </a:ext>
            </a:extLst>
          </p:cNvPr>
          <p:cNvSpPr txBox="1"/>
          <p:nvPr/>
        </p:nvSpPr>
        <p:spPr>
          <a:xfrm>
            <a:off x="8283527" y="4751640"/>
            <a:ext cx="3779519" cy="2031325"/>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У вкладці «Адміністрування компонентів» адміністратор може побачити перелік груп та компоненти, які пропонуються для вивчення в кожній групі. </a:t>
            </a:r>
            <a:br>
              <a:rPr lang="uk-UA" sz="1400" dirty="0">
                <a:latin typeface="Arial" panose="020B0604020202020204" pitchFamily="34" charset="0"/>
                <a:cs typeface="Arial" panose="020B0604020202020204" pitchFamily="34" charset="0"/>
              </a:rPr>
            </a:br>
            <a:r>
              <a:rPr lang="uk-UA" sz="1400" dirty="0">
                <a:latin typeface="Arial" panose="020B0604020202020204" pitchFamily="34" charset="0"/>
                <a:cs typeface="Arial" panose="020B0604020202020204" pitchFamily="34" charset="0"/>
              </a:rPr>
              <a:t>В межах кожного компоненту пропонується свій набір фахових дисциплін, які в подальшому об</a:t>
            </a:r>
            <a:r>
              <a:rPr lang="en-US" sz="1400" dirty="0">
                <a:latin typeface="Arial" panose="020B0604020202020204" pitchFamily="34" charset="0"/>
                <a:cs typeface="Arial" panose="020B0604020202020204" pitchFamily="34" charset="0"/>
              </a:rPr>
              <a:t>’</a:t>
            </a:r>
            <a:r>
              <a:rPr lang="uk-UA" sz="1400" dirty="0" err="1">
                <a:latin typeface="Arial" panose="020B0604020202020204" pitchFamily="34" charset="0"/>
                <a:cs typeface="Arial" panose="020B0604020202020204" pitchFamily="34" charset="0"/>
              </a:rPr>
              <a:t>єднуються</a:t>
            </a:r>
            <a:r>
              <a:rPr lang="uk-UA" sz="1400" dirty="0">
                <a:latin typeface="Arial" panose="020B0604020202020204" pitchFamily="34" charset="0"/>
                <a:cs typeface="Arial" panose="020B0604020202020204" pitchFamily="34" charset="0"/>
              </a:rPr>
              <a:t> при виборі в один список за умови однакового розміру, семестру та форм контролю.</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64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6</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2499359" y="991844"/>
            <a:ext cx="7036526"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ВКЛАДКА «Об</a:t>
            </a:r>
            <a:r>
              <a:rPr lang="en-US" sz="2400" b="1" dirty="0">
                <a:solidFill>
                  <a:srgbClr val="FECF2A"/>
                </a:solidFill>
                <a:latin typeface="Arial" panose="020B0604020202020204" pitchFamily="34" charset="0"/>
                <a:cs typeface="Arial" panose="020B0604020202020204" pitchFamily="34" charset="0"/>
              </a:rPr>
              <a:t>’</a:t>
            </a:r>
            <a:r>
              <a:rPr lang="uk-UA" sz="2400" b="1" dirty="0">
                <a:solidFill>
                  <a:srgbClr val="FECF2A"/>
                </a:solidFill>
                <a:latin typeface="Arial" panose="020B0604020202020204" pitchFamily="34" charset="0"/>
                <a:cs typeface="Arial" panose="020B0604020202020204" pitchFamily="34" charset="0"/>
              </a:rPr>
              <a:t>єднання група-дисципліна»</a:t>
            </a:r>
            <a:endParaRPr lang="ru-RU" sz="2400" b="1" dirty="0">
              <a:solidFill>
                <a:srgbClr val="FECF2A"/>
              </a:solidFill>
              <a:latin typeface="Arial" panose="020B0604020202020204" pitchFamily="34" charset="0"/>
              <a:cs typeface="Arial" panose="020B0604020202020204" pitchFamily="34" charset="0"/>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15" y="1559016"/>
            <a:ext cx="5920907"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815" y="1980101"/>
            <a:ext cx="5986096"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C9FF87EF-88B5-4350-B08E-7BD1AD12E32B}"/>
              </a:ext>
            </a:extLst>
          </p:cNvPr>
          <p:cNvSpPr txBox="1"/>
          <p:nvPr/>
        </p:nvSpPr>
        <p:spPr>
          <a:xfrm>
            <a:off x="3285142" y="3410872"/>
            <a:ext cx="2377106" cy="1600438"/>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У вкладці «Об</a:t>
            </a:r>
            <a:r>
              <a:rPr lang="en-US" sz="1400" dirty="0">
                <a:latin typeface="Arial" panose="020B0604020202020204" pitchFamily="34" charset="0"/>
                <a:cs typeface="Arial" panose="020B0604020202020204" pitchFamily="34" charset="0"/>
              </a:rPr>
              <a:t>’</a:t>
            </a:r>
            <a:r>
              <a:rPr lang="uk-UA" sz="1400" dirty="0">
                <a:latin typeface="Arial" panose="020B0604020202020204" pitchFamily="34" charset="0"/>
                <a:cs typeface="Arial" panose="020B0604020202020204" pitchFamily="34" charset="0"/>
              </a:rPr>
              <a:t>єднання група-дисципліна» можна побачити перелік груп та подивитись список дисциплін, призначених на вибір для конкретної групи. </a:t>
            </a:r>
          </a:p>
        </p:txBody>
      </p:sp>
    </p:spTree>
    <p:extLst>
      <p:ext uri="{BB962C8B-B14F-4D97-AF65-F5344CB8AC3E}">
        <p14:creationId xmlns:p14="http://schemas.microsoft.com/office/powerpoint/2010/main" val="248585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7</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2499359" y="1097351"/>
            <a:ext cx="7036526"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ВКЛАДКА «Етапи» (Етап 1)</a:t>
            </a:r>
            <a:endParaRPr lang="ru-RU" sz="2400" b="1" dirty="0">
              <a:solidFill>
                <a:srgbClr val="FECF2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FF87EF-88B5-4350-B08E-7BD1AD12E32B}"/>
              </a:ext>
            </a:extLst>
          </p:cNvPr>
          <p:cNvSpPr txBox="1"/>
          <p:nvPr/>
        </p:nvSpPr>
        <p:spPr>
          <a:xfrm>
            <a:off x="8164963" y="5255851"/>
            <a:ext cx="3779519" cy="954107"/>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У вкладці «Етапи» (Етап 1) можна побачити перелік дисциплін ЗУ-каталогу та Ф-каталогу, доступний для вибору студентами.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1609725"/>
            <a:ext cx="1008697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35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8</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2499359" y="1097351"/>
            <a:ext cx="7036526"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ВКЛАДКА «Етапи» (Етап 2)</a:t>
            </a:r>
            <a:endParaRPr lang="ru-RU" sz="2400" b="1" dirty="0">
              <a:solidFill>
                <a:srgbClr val="FECF2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FF87EF-88B5-4350-B08E-7BD1AD12E32B}"/>
              </a:ext>
            </a:extLst>
          </p:cNvPr>
          <p:cNvSpPr txBox="1"/>
          <p:nvPr/>
        </p:nvSpPr>
        <p:spPr>
          <a:xfrm>
            <a:off x="8164963" y="5255851"/>
            <a:ext cx="3779519" cy="1384995"/>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У вкладці «Етапи» (Етап 2) можна побачити перелік дисциплін ЗУ-каталогу та Ф-каталогу, доступний для вибору студентами, навпроти яких проставлена кількість голосів, яку студенти віддають за ту, чи іншу дисципліну.</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709738"/>
            <a:ext cx="1004887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57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40EA4B5-F459-43A7-ABCF-0C5D605E6B56}"/>
              </a:ext>
            </a:extLst>
          </p:cNvPr>
          <p:cNvSpPr>
            <a:spLocks noGrp="1"/>
          </p:cNvSpPr>
          <p:nvPr>
            <p:ph type="sldNum" sz="quarter" idx="12"/>
          </p:nvPr>
        </p:nvSpPr>
        <p:spPr/>
        <p:txBody>
          <a:bodyPr/>
          <a:lstStyle/>
          <a:p>
            <a:fld id="{5CF3ECE8-A34A-46BF-BE32-6ACA05756B39}" type="slidenum">
              <a:rPr lang="ru-RU" smtClean="0"/>
              <a:pPr/>
              <a:t>9</a:t>
            </a:fld>
            <a:endParaRPr lang="ru-RU" dirty="0"/>
          </a:p>
        </p:txBody>
      </p:sp>
      <p:sp>
        <p:nvSpPr>
          <p:cNvPr id="7" name="TextBox 6">
            <a:extLst>
              <a:ext uri="{FF2B5EF4-FFF2-40B4-BE49-F238E27FC236}">
                <a16:creationId xmlns:a16="http://schemas.microsoft.com/office/drawing/2014/main" id="{F530ECBD-6CEE-4CDA-B083-AC30B72645AF}"/>
              </a:ext>
            </a:extLst>
          </p:cNvPr>
          <p:cNvSpPr txBox="1"/>
          <p:nvPr/>
        </p:nvSpPr>
        <p:spPr>
          <a:xfrm>
            <a:off x="2499359" y="1097351"/>
            <a:ext cx="7036526" cy="461665"/>
          </a:xfrm>
          <a:prstGeom prst="rect">
            <a:avLst/>
          </a:prstGeom>
          <a:noFill/>
        </p:spPr>
        <p:txBody>
          <a:bodyPr wrap="square" rtlCol="0">
            <a:spAutoFit/>
          </a:bodyPr>
          <a:lstStyle/>
          <a:p>
            <a:pPr algn="ctr"/>
            <a:r>
              <a:rPr lang="uk-UA" sz="2400" b="1" dirty="0">
                <a:solidFill>
                  <a:srgbClr val="FECF2A"/>
                </a:solidFill>
                <a:latin typeface="Arial" panose="020B0604020202020204" pitchFamily="34" charset="0"/>
                <a:cs typeface="Arial" panose="020B0604020202020204" pitchFamily="34" charset="0"/>
              </a:rPr>
              <a:t>ВКЛАДКА «Етапи» (Етап 2)</a:t>
            </a:r>
            <a:endParaRPr lang="ru-RU" sz="2400" b="1" dirty="0">
              <a:solidFill>
                <a:srgbClr val="FECF2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FF87EF-88B5-4350-B08E-7BD1AD12E32B}"/>
              </a:ext>
            </a:extLst>
          </p:cNvPr>
          <p:cNvSpPr txBox="1"/>
          <p:nvPr/>
        </p:nvSpPr>
        <p:spPr>
          <a:xfrm>
            <a:off x="8164963" y="5255851"/>
            <a:ext cx="3779519" cy="1169551"/>
          </a:xfrm>
          <a:prstGeom prst="rect">
            <a:avLst/>
          </a:prstGeom>
          <a:solidFill>
            <a:srgbClr val="FECF2A"/>
          </a:solidFill>
        </p:spPr>
        <p:txBody>
          <a:bodyPr wrap="square" rtlCol="0">
            <a:spAutoFit/>
          </a:bodyPr>
          <a:lstStyle/>
          <a:p>
            <a:r>
              <a:rPr lang="uk-UA" sz="1400" dirty="0">
                <a:latin typeface="Arial" panose="020B0604020202020204" pitchFamily="34" charset="0"/>
                <a:cs typeface="Arial" panose="020B0604020202020204" pitchFamily="34" charset="0"/>
              </a:rPr>
              <a:t>У вкладці «Етапи» (Етап 2), фахові вибіркові дисципліни. Якщо навести курсор та натиснути на голосування за певну дисципліну – то можна побачити, які саме студенти її обрали (див. наступний слайд).</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743075"/>
            <a:ext cx="936307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9770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589</Words>
  <Application>Microsoft Office PowerPoint</Application>
  <PresentationFormat>Широкоэкранный</PresentationFormat>
  <Paragraphs>52</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Оксана Черненко</dc:creator>
  <cp:lastModifiedBy>Олечка</cp:lastModifiedBy>
  <cp:revision>41</cp:revision>
  <dcterms:created xsi:type="dcterms:W3CDTF">2021-03-10T14:22:58Z</dcterms:created>
  <dcterms:modified xsi:type="dcterms:W3CDTF">2021-04-10T18:33:24Z</dcterms:modified>
</cp:coreProperties>
</file>